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0" r:id="rId4"/>
    <p:sldId id="257" r:id="rId5"/>
    <p:sldId id="259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8-4775-8D29-709526023F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28-4775-8D29-709526023F4A}"/>
              </c:ext>
            </c:extLst>
          </c:dPt>
          <c:dPt>
            <c:idx val="2"/>
            <c:bubble3D val="0"/>
            <c:explosion val="19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28-4775-8D29-709526023F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0-4505-96AF-071B79C660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>
                  <c:v>85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0-4505-96AF-071B79C660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0.36497</cdr:x>
      <cdr:y>0.3868</cdr:y>
    </cdr:from>
    <cdr:to>
      <cdr:x>0.52064</cdr:x>
      <cdr:y>0.6185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0287DE-806B-4D68-DF1E-A2467F9646B9}"/>
            </a:ext>
          </a:extLst>
        </cdr:cNvPr>
        <cdr:cNvSpPr txBox="1"/>
      </cdr:nvSpPr>
      <cdr:spPr>
        <a:xfrm xmlns:a="http://schemas.openxmlformats.org/drawingml/2006/main">
          <a:off x="2143871" y="15265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0.36497</cdr:x>
      <cdr:y>0.3868</cdr:y>
    </cdr:from>
    <cdr:to>
      <cdr:x>0.52064</cdr:x>
      <cdr:y>0.6185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0287DE-806B-4D68-DF1E-A2467F9646B9}"/>
            </a:ext>
          </a:extLst>
        </cdr:cNvPr>
        <cdr:cNvSpPr txBox="1"/>
      </cdr:nvSpPr>
      <cdr:spPr>
        <a:xfrm xmlns:a="http://schemas.openxmlformats.org/drawingml/2006/main">
          <a:off x="2143871" y="15265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0.36497</cdr:x>
      <cdr:y>0.3868</cdr:y>
    </cdr:from>
    <cdr:to>
      <cdr:x>0.52064</cdr:x>
      <cdr:y>0.6185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0287DE-806B-4D68-DF1E-A2467F9646B9}"/>
            </a:ext>
          </a:extLst>
        </cdr:cNvPr>
        <cdr:cNvSpPr txBox="1"/>
      </cdr:nvSpPr>
      <cdr:spPr>
        <a:xfrm xmlns:a="http://schemas.openxmlformats.org/drawingml/2006/main">
          <a:off x="2143871" y="15265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0.36497</cdr:x>
      <cdr:y>0.3868</cdr:y>
    </cdr:from>
    <cdr:to>
      <cdr:x>0.52064</cdr:x>
      <cdr:y>0.6185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0287DE-806B-4D68-DF1E-A2467F9646B9}"/>
            </a:ext>
          </a:extLst>
        </cdr:cNvPr>
        <cdr:cNvSpPr txBox="1"/>
      </cdr:nvSpPr>
      <cdr:spPr>
        <a:xfrm xmlns:a="http://schemas.openxmlformats.org/drawingml/2006/main">
          <a:off x="2143871" y="15265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0.36497</cdr:x>
      <cdr:y>0.3868</cdr:y>
    </cdr:from>
    <cdr:to>
      <cdr:x>0.52064</cdr:x>
      <cdr:y>0.6185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0287DE-806B-4D68-DF1E-A2467F9646B9}"/>
            </a:ext>
          </a:extLst>
        </cdr:cNvPr>
        <cdr:cNvSpPr txBox="1"/>
      </cdr:nvSpPr>
      <cdr:spPr>
        <a:xfrm xmlns:a="http://schemas.openxmlformats.org/drawingml/2006/main">
          <a:off x="2143871" y="15265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DB208-70D6-490A-86B9-4F561D6C56CC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7F39E-DFD8-425D-BB23-1B7FAC5AA6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61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8359-AFF1-8D7B-607B-B421ED145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4B480-3B45-002D-CD0E-A56F25D7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0601D-2C2C-29DB-975A-6F7F400C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C52A3-90CD-FFAA-9F4E-7047EC47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802E-454B-7774-9752-A4EC7A82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0881-D7CE-9D4C-8CCA-AA3487DE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4E1C1-BFF6-5B93-65B4-257CD600E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82501-DEBD-6E00-0EDF-6869ACFA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E7B69-4FA8-C92A-5F2D-22CFEE1D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BD9A-FF99-6CF9-3BBB-F26EA8DC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11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27868F-279B-497B-34B4-8936D652B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5A0E7-8F42-AA99-8B1E-61D4C550E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A9726-3BC8-C09A-BF7E-9D8BD1D5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A457B-A631-8628-B075-B3D4F152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D1F28-3CF1-A75B-34CB-642B6A32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37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CA7D-6DCE-3731-1F77-26DD4B12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8AFF-F93C-3B49-C5E5-8E4272BFA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D1F17-6EC3-5278-8BEC-8FCDB779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A727-180E-2B45-7FB7-7E9EFDB1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49DC-E075-27B6-6D1F-8EEE5103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01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E95A-9A4B-E5A2-0C81-A47395EB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C13CD-4A16-5901-1475-041617C44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9AD0-3B8D-BED2-9833-F7E86CAF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1E89F-494E-DC3D-B3A6-6F97FF09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6EBA5-B232-8F6A-5C6C-3C9DCCA0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8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9180-FB97-22DD-5595-9C739D9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8D86-2BD3-677A-5800-9E5B36ED9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0AACE-0B89-E822-D13C-B4BC8FAA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ED4F7-F6A6-4F58-E82A-A0D3A62A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21876-6816-14CF-D183-10F90B61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D6BFA-3115-C74B-C2A4-D061EB22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5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9055-09F1-56B0-E3AF-9E87E995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425F8-00B8-C575-A845-B5AD3EE9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EAE46-1EC8-C276-30C0-952A6BA33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14681-6E3F-F4CC-B903-9528EBE28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B10AF-32DF-9947-306E-AAA8E3C27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FAF9F-0EB7-0774-F9DF-DFA9E182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82147-0C01-65D3-FFAF-7AD060B5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118D2-B2DC-0702-B486-9F3DDCD8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30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AD51-29C2-F092-EC9F-3D073CF4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1C9DE-62D6-BDC3-4B19-F818D7F2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9C2D4-A86F-F532-DB17-20EF96E7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F965-B1AC-4B93-DE66-D6ABCF8F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03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12168-EADC-1662-3C54-11A2F827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DFA1-E0BA-D013-B469-BCCC315F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2DE66-A47A-9307-7C79-EE4A642A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21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9A7-22D9-0E20-2724-60E247D4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0555-3E84-BB77-B5C7-985F9918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8E3AE-7E58-BCE9-A763-F36857607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D9407-45F7-D3A7-2879-12C53F8D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721B-7CB0-F54A-786E-26BEF48A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0C1A2-4C39-03A9-73F3-CDD6EFEB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87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87D6-FF9D-B850-AAA6-7BEB375D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AB70B-F206-825F-0DD5-67A36C82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243E1-081D-4148-97F9-5DB4C755C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A4FDC-DA16-3622-F546-F36F1CCC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F317A-FC9D-BBE9-9030-EA74A060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B8BDA-F3E7-E1E6-CB41-3945A5AE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5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D3DD1-A58C-C298-AAF4-1FC81447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4034B-9E4B-E965-6251-170F70D99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DBFDA-B682-483A-4729-73EF53745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7F9D-E020-472D-8811-5872008CE5B6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698E-2795-D939-321D-201377CFB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AD5B4-5DD1-0BDB-BFBD-408708D1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5DD3-5F63-4BB5-A109-365925FEEA0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use-real-estate-mortgage-property-96321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ngall.com/keys-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pixabay.com/pt/gr%C3%A1fico-ascendente-gr%C3%A1ficos-de-barras-1173935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457C-C549-4201-53B7-D90AC8B9F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627" y="1950329"/>
            <a:ext cx="10175631" cy="2387600"/>
          </a:xfrm>
        </p:spPr>
        <p:txBody>
          <a:bodyPr/>
          <a:lstStyle/>
          <a:p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DIREITO PREVENTIVO IMOBILIÁRIO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068D3-1B43-549F-2106-F6349F358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083" y="3713871"/>
            <a:ext cx="3240990" cy="3144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23CB1C-1AB0-822D-11F3-A1062DF98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67557" y="0"/>
            <a:ext cx="227896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B1D3E-9512-E5C8-9559-8A15542F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8" y="1286893"/>
            <a:ext cx="4325414" cy="4494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657B5-3D30-2170-3602-B855C732AD13}"/>
              </a:ext>
            </a:extLst>
          </p:cNvPr>
          <p:cNvSpPr txBox="1"/>
          <p:nvPr/>
        </p:nvSpPr>
        <p:spPr>
          <a:xfrm>
            <a:off x="5001652" y="745948"/>
            <a:ext cx="7190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LEANDRO GOMES DA COSTA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508AB-FB43-FF4A-983F-D4461B1B0E4F}"/>
              </a:ext>
            </a:extLst>
          </p:cNvPr>
          <p:cNvSpPr txBox="1"/>
          <p:nvPr/>
        </p:nvSpPr>
        <p:spPr>
          <a:xfrm>
            <a:off x="5314842" y="2511811"/>
            <a:ext cx="63503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Advogado atuante desde 2007, especialista em Direito Imobiliário e Condominial, pioneiro na aplicação da prática do Direito Preventivo no litoral Gaúcho, Pós-graduado em Direito Imobiliário e Direito Médico, vice-presidente das comissões especiais de Direito Empresarial e Tributário e Imobiliário e membro da comissão eleitoral da Subseção Capão da Canoa/RS.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8236B4-B43D-57D8-6E44-C83AE98471C9}"/>
              </a:ext>
            </a:extLst>
          </p:cNvPr>
          <p:cNvSpPr txBox="1"/>
          <p:nvPr/>
        </p:nvSpPr>
        <p:spPr>
          <a:xfrm>
            <a:off x="7339820" y="140823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OAB/RS 77.886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F17D7E-DCB2-6DAA-2524-E5A419A71CB0}"/>
              </a:ext>
            </a:extLst>
          </p:cNvPr>
          <p:cNvSpPr txBox="1"/>
          <p:nvPr/>
        </p:nvSpPr>
        <p:spPr>
          <a:xfrm>
            <a:off x="6513341" y="5781549"/>
            <a:ext cx="36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Instagram: @leandroadvogado</a:t>
            </a:r>
          </a:p>
        </p:txBody>
      </p:sp>
    </p:spTree>
    <p:extLst>
      <p:ext uri="{BB962C8B-B14F-4D97-AF65-F5344CB8AC3E}">
        <p14:creationId xmlns:p14="http://schemas.microsoft.com/office/powerpoint/2010/main" val="278621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3D0B0-61FC-44E8-56DB-11B6444CAC34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F59817-47C8-7E50-07CF-226770D3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3" y="0"/>
            <a:ext cx="11728174" cy="1118535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O QUE É O DIREITO PREVENTIVO IMOBILIÁRIO?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7F1B4F-D1CA-27A1-C52E-E193B1945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93" y="2264112"/>
            <a:ext cx="579170" cy="304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05193-E7E8-5D35-F1FB-37001AE69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02" y="3038488"/>
            <a:ext cx="579170" cy="30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CF975-22E1-1D4D-B417-57B5BC50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02" y="4049142"/>
            <a:ext cx="579170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A2BC8-9C40-F721-5809-00BAB1D7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66" y="5158029"/>
            <a:ext cx="579170" cy="304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007D3-345C-C187-F763-068C60FF1A6D}"/>
              </a:ext>
            </a:extLst>
          </p:cNvPr>
          <p:cNvSpPr txBox="1"/>
          <p:nvPr/>
        </p:nvSpPr>
        <p:spPr>
          <a:xfrm>
            <a:off x="1701296" y="2185692"/>
            <a:ext cx="818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É o direito em busca de evitar ou minimizar possíveis problemas;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D14C0-EF21-6E42-F754-322FA3640290}"/>
              </a:ext>
            </a:extLst>
          </p:cNvPr>
          <p:cNvSpPr txBox="1"/>
          <p:nvPr/>
        </p:nvSpPr>
        <p:spPr>
          <a:xfrm>
            <a:off x="1701296" y="3979811"/>
            <a:ext cx="7358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Trabalha no intuito de evitar litígios, em vez de resolve-los após sua ocorrência; </a:t>
            </a:r>
          </a:p>
          <a:p>
            <a:endParaRPr lang="pt-BR" sz="24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  <a:p>
            <a:endParaRPr lang="pt-BR" sz="24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A3EB1-BB3B-AA9F-9BE7-44A876035808}"/>
              </a:ext>
            </a:extLst>
          </p:cNvPr>
          <p:cNvSpPr txBox="1"/>
          <p:nvPr/>
        </p:nvSpPr>
        <p:spPr>
          <a:xfrm>
            <a:off x="1701296" y="2927815"/>
            <a:ext cx="910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É a revisão detalhada de contratos, documentos e garantia de que todas as partes cumpram suas obrigações;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0868D-05E7-68EF-4ECE-403E50B611C5}"/>
              </a:ext>
            </a:extLst>
          </p:cNvPr>
          <p:cNvSpPr txBox="1"/>
          <p:nvPr/>
        </p:nvSpPr>
        <p:spPr>
          <a:xfrm>
            <a:off x="1701296" y="5001190"/>
            <a:ext cx="6499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Busca segurança jurídica para as transações imobiliária;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D4C4DB-88AD-D95F-DE53-47737BACC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7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4346">
            <a:off x="8893071" y="3684507"/>
            <a:ext cx="2766634" cy="2889206"/>
          </a:xfrm>
          <a:prstGeom prst="rect">
            <a:avLst/>
          </a:prstGeom>
          <a:effectLst>
            <a:innerShdw blurRad="114300">
              <a:schemeClr val="tx1">
                <a:lumMod val="95000"/>
                <a:lumOff val="5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8035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3D0B0-61FC-44E8-56DB-11B6444CAC34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F59817-47C8-7E50-07CF-226770D3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/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IMPORTÂNCIA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96570A-4FB8-8218-6284-B098B167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897934"/>
              </p:ext>
            </p:extLst>
          </p:nvPr>
        </p:nvGraphicFramePr>
        <p:xfrm>
          <a:off x="-315071" y="2184586"/>
          <a:ext cx="5874043" cy="394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E2895A-B00B-29C7-D9A8-E7DA22DBD087}"/>
              </a:ext>
            </a:extLst>
          </p:cNvPr>
          <p:cNvSpPr txBox="1"/>
          <p:nvPr/>
        </p:nvSpPr>
        <p:spPr>
          <a:xfrm>
            <a:off x="5558972" y="2818949"/>
            <a:ext cx="58740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85% dos problemas que ocorrem em uma transação imobiliária, poderiam ser evitados se as partes contassem com a orientação de um advogado especializado;</a:t>
            </a:r>
          </a:p>
          <a:p>
            <a:pPr algn="just"/>
            <a:endParaRPr lang="pt-B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8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3D0B0-61FC-44E8-56DB-11B6444CAC34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96570A-4FB8-8218-6284-B098B167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274973"/>
              </p:ext>
            </p:extLst>
          </p:nvPr>
        </p:nvGraphicFramePr>
        <p:xfrm>
          <a:off x="4880347" y="2763936"/>
          <a:ext cx="5874043" cy="394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E2895A-B00B-29C7-D9A8-E7DA22DBD087}"/>
              </a:ext>
            </a:extLst>
          </p:cNvPr>
          <p:cNvSpPr txBox="1"/>
          <p:nvPr/>
        </p:nvSpPr>
        <p:spPr>
          <a:xfrm>
            <a:off x="5558972" y="2367171"/>
            <a:ext cx="587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EA791-5E61-BAF9-B5A1-F032A5800CD5}"/>
              </a:ext>
            </a:extLst>
          </p:cNvPr>
          <p:cNvSpPr txBox="1"/>
          <p:nvPr/>
        </p:nvSpPr>
        <p:spPr>
          <a:xfrm>
            <a:off x="311315" y="474693"/>
            <a:ext cx="1272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CRESCIMENTO E DESAFIOS DO MERCADO IMOBILIÁRIO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26FFE6B-79C8-165D-E8B1-CD6FC14F8BE6}"/>
              </a:ext>
            </a:extLst>
          </p:cNvPr>
          <p:cNvSpPr/>
          <p:nvPr/>
        </p:nvSpPr>
        <p:spPr>
          <a:xfrm>
            <a:off x="758986" y="2367171"/>
            <a:ext cx="563377" cy="2634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5533C-5D41-69B0-575E-38585630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3" y="3013502"/>
            <a:ext cx="579170" cy="30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72AD5-7158-049E-F904-046153E40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73" y="4405647"/>
            <a:ext cx="579170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41411-71E3-70EB-FB87-A803B713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201" y="5036282"/>
            <a:ext cx="579170" cy="304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FA8F2-11AF-C80C-C166-0CACCFDEB8EE}"/>
              </a:ext>
            </a:extLst>
          </p:cNvPr>
          <p:cNvSpPr txBox="1"/>
          <p:nvPr/>
        </p:nvSpPr>
        <p:spPr>
          <a:xfrm>
            <a:off x="1478833" y="1997839"/>
            <a:ext cx="9678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Um dos setores mais significativos para a econômia;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EEB38-38BD-2C64-46F4-E6D35CDAE0CE}"/>
              </a:ext>
            </a:extLst>
          </p:cNvPr>
          <p:cNvSpPr txBox="1"/>
          <p:nvPr/>
        </p:nvSpPr>
        <p:spPr>
          <a:xfrm>
            <a:off x="1375767" y="2921169"/>
            <a:ext cx="6696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Conflitos, disputas e problemas de documentação;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DC041F-7C27-8818-02C2-5D346AF45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31128" y="1331051"/>
            <a:ext cx="4360326" cy="2521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9B5C4-D2A3-5868-5D98-E3D8339E810D}"/>
              </a:ext>
            </a:extLst>
          </p:cNvPr>
          <p:cNvSpPr txBox="1"/>
          <p:nvPr/>
        </p:nvSpPr>
        <p:spPr>
          <a:xfrm>
            <a:off x="7406280" y="4354170"/>
            <a:ext cx="4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Proteção de investimento;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531D7-46EC-FB32-5AC6-70E07D6AAD3F}"/>
              </a:ext>
            </a:extLst>
          </p:cNvPr>
          <p:cNvSpPr txBox="1"/>
          <p:nvPr/>
        </p:nvSpPr>
        <p:spPr>
          <a:xfrm>
            <a:off x="7406280" y="4957862"/>
            <a:ext cx="6696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Sucesso na transação imobiliária; </a:t>
            </a:r>
          </a:p>
        </p:txBody>
      </p:sp>
      <p:pic>
        <p:nvPicPr>
          <p:cNvPr id="1026" name="Picture 2" descr="Desenho de um cadeado fechado - Green PNG">
            <a:extLst>
              <a:ext uri="{FF2B5EF4-FFF2-40B4-BE49-F238E27FC236}">
                <a16:creationId xmlns:a16="http://schemas.microsoft.com/office/drawing/2014/main" id="{E05B6DEA-A27D-F285-490F-1CDF061F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21" y="3986014"/>
            <a:ext cx="2496272" cy="24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4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3D0B0-61FC-44E8-56DB-11B6444CAC34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96570A-4FB8-8218-6284-B098B16701D3}"/>
              </a:ext>
            </a:extLst>
          </p:cNvPr>
          <p:cNvGraphicFramePr/>
          <p:nvPr/>
        </p:nvGraphicFramePr>
        <p:xfrm>
          <a:off x="4880347" y="2763936"/>
          <a:ext cx="5874043" cy="394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E2895A-B00B-29C7-D9A8-E7DA22DBD087}"/>
              </a:ext>
            </a:extLst>
          </p:cNvPr>
          <p:cNvSpPr txBox="1"/>
          <p:nvPr/>
        </p:nvSpPr>
        <p:spPr>
          <a:xfrm>
            <a:off x="5558972" y="2367171"/>
            <a:ext cx="587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26FFE6B-79C8-165D-E8B1-CD6FC14F8BE6}"/>
              </a:ext>
            </a:extLst>
          </p:cNvPr>
          <p:cNvSpPr/>
          <p:nvPr/>
        </p:nvSpPr>
        <p:spPr>
          <a:xfrm>
            <a:off x="758986" y="2367171"/>
            <a:ext cx="563377" cy="2634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5533C-5D41-69B0-575E-38585630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03" y="3203757"/>
            <a:ext cx="579170" cy="30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72AD5-7158-049E-F904-046153E40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3" y="4104600"/>
            <a:ext cx="579170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41411-71E3-70EB-FB87-A803B713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3" y="5195699"/>
            <a:ext cx="579170" cy="3048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B17DE0-5F43-44E3-A560-C7E50D429423}"/>
              </a:ext>
            </a:extLst>
          </p:cNvPr>
          <p:cNvSpPr txBox="1"/>
          <p:nvPr/>
        </p:nvSpPr>
        <p:spPr>
          <a:xfrm>
            <a:off x="762000" y="360949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DUE DILIGENCE E PROTEÇÃO DE ATIVOS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EDADE-7B45-59A1-04FE-FE6A7E2260C1}"/>
              </a:ext>
            </a:extLst>
          </p:cNvPr>
          <p:cNvSpPr txBox="1"/>
          <p:nvPr/>
        </p:nvSpPr>
        <p:spPr>
          <a:xfrm>
            <a:off x="1468581" y="2241620"/>
            <a:ext cx="852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Investigações das propriedades antes da aquisição;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94D1E-87CE-ED0B-8D38-9D098B20B21A}"/>
              </a:ext>
            </a:extLst>
          </p:cNvPr>
          <p:cNvSpPr txBox="1"/>
          <p:nvPr/>
        </p:nvSpPr>
        <p:spPr>
          <a:xfrm>
            <a:off x="1379986" y="3123689"/>
            <a:ext cx="99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Garantia que todas as informações estejam corretas e disponíveis;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5F3911-FBF6-C154-3EB1-326E69C7FA6B}"/>
              </a:ext>
            </a:extLst>
          </p:cNvPr>
          <p:cNvSpPr txBox="1"/>
          <p:nvPr/>
        </p:nvSpPr>
        <p:spPr>
          <a:xfrm>
            <a:off x="1379986" y="3905338"/>
            <a:ext cx="10110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Para muitos, as propriedades representam ativos valiosos e uma parte significativa de seu patrimônio;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6C4803-C48F-CC06-66B1-6FD5849B5E37}"/>
              </a:ext>
            </a:extLst>
          </p:cNvPr>
          <p:cNvSpPr txBox="1"/>
          <p:nvPr/>
        </p:nvSpPr>
        <p:spPr>
          <a:xfrm>
            <a:off x="1379985" y="5131544"/>
            <a:ext cx="99954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O Direito Preventivo Imobiliário é essencial para proteger esses ativos e garantir sua segurança a longo prazo;</a:t>
            </a:r>
          </a:p>
        </p:txBody>
      </p:sp>
      <p:pic>
        <p:nvPicPr>
          <p:cNvPr id="2050" name="Picture 2" descr="Due diligence as a service: An overview - Cronin &amp; Co">
            <a:extLst>
              <a:ext uri="{FF2B5EF4-FFF2-40B4-BE49-F238E27FC236}">
                <a16:creationId xmlns:a16="http://schemas.microsoft.com/office/drawing/2014/main" id="{C722AD11-C2A0-1720-B308-35148CBE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936">
            <a:off x="8741346" y="1503839"/>
            <a:ext cx="3036802" cy="18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3D0B0-61FC-44E8-56DB-11B6444CAC34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96570A-4FB8-8218-6284-B098B16701D3}"/>
              </a:ext>
            </a:extLst>
          </p:cNvPr>
          <p:cNvGraphicFramePr/>
          <p:nvPr/>
        </p:nvGraphicFramePr>
        <p:xfrm>
          <a:off x="4880347" y="2763936"/>
          <a:ext cx="5874043" cy="394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E2895A-B00B-29C7-D9A8-E7DA22DBD087}"/>
              </a:ext>
            </a:extLst>
          </p:cNvPr>
          <p:cNvSpPr txBox="1"/>
          <p:nvPr/>
        </p:nvSpPr>
        <p:spPr>
          <a:xfrm>
            <a:off x="5558972" y="2367171"/>
            <a:ext cx="587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26FFE6B-79C8-165D-E8B1-CD6FC14F8BE6}"/>
              </a:ext>
            </a:extLst>
          </p:cNvPr>
          <p:cNvSpPr/>
          <p:nvPr/>
        </p:nvSpPr>
        <p:spPr>
          <a:xfrm>
            <a:off x="758986" y="2367171"/>
            <a:ext cx="563377" cy="2634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5533C-5D41-69B0-575E-38585630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3" y="3368918"/>
            <a:ext cx="579170" cy="30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72AD5-7158-049E-F904-046153E40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3" y="4510961"/>
            <a:ext cx="579170" cy="3048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B17DE0-5F43-44E3-A560-C7E50D429423}"/>
              </a:ext>
            </a:extLst>
          </p:cNvPr>
          <p:cNvSpPr txBox="1"/>
          <p:nvPr/>
        </p:nvSpPr>
        <p:spPr>
          <a:xfrm>
            <a:off x="965088" y="368934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MINIMIZAÇÃO DE RISCOS FINANCEIROS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779B8-006C-E115-8AA8-DD62872E5561}"/>
              </a:ext>
            </a:extLst>
          </p:cNvPr>
          <p:cNvSpPr txBox="1"/>
          <p:nvPr/>
        </p:nvSpPr>
        <p:spPr>
          <a:xfrm>
            <a:off x="1489571" y="2307492"/>
            <a:ext cx="994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Abordagem preventiva reduz significativamente o risco financeiro;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B7748-1E39-79FC-A5AE-94FE9A45145C}"/>
              </a:ext>
            </a:extLst>
          </p:cNvPr>
          <p:cNvSpPr txBox="1"/>
          <p:nvPr/>
        </p:nvSpPr>
        <p:spPr>
          <a:xfrm>
            <a:off x="1489571" y="3181741"/>
            <a:ext cx="9943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Investimentos em propriedades torna-se mais cauteloso, economizando recursos preciosos;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C5D77-4D8D-5DD6-DCB7-3BB2C1197983}"/>
              </a:ext>
            </a:extLst>
          </p:cNvPr>
          <p:cNvSpPr txBox="1"/>
          <p:nvPr/>
        </p:nvSpPr>
        <p:spPr>
          <a:xfrm>
            <a:off x="1437610" y="4425322"/>
            <a:ext cx="95515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Profissional especializado irá lhe apresentar alternativas mais econômicas para todo trâmite;</a:t>
            </a:r>
          </a:p>
        </p:txBody>
      </p:sp>
      <p:pic>
        <p:nvPicPr>
          <p:cNvPr id="1026" name="Picture 2" descr="Sample Money Vector Illustration 173239 Vector Art at Vecteezy">
            <a:extLst>
              <a:ext uri="{FF2B5EF4-FFF2-40B4-BE49-F238E27FC236}">
                <a16:creationId xmlns:a16="http://schemas.microsoft.com/office/drawing/2014/main" id="{6416D7A2-7BE4-8A21-01FF-2029FA15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931" y="789592"/>
            <a:ext cx="2674069" cy="24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ção de cifrão verde, cifrão, símbolo de dólar verde grátis ...">
            <a:extLst>
              <a:ext uri="{FF2B5EF4-FFF2-40B4-BE49-F238E27FC236}">
                <a16:creationId xmlns:a16="http://schemas.microsoft.com/office/drawing/2014/main" id="{3D07CA6F-8954-53AE-6D24-AFB53A42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0" b="954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7061">
            <a:off x="597297" y="4982437"/>
            <a:ext cx="1450131" cy="18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3D0B0-61FC-44E8-56DB-11B6444CAC34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COMO DIZ AQUELE VELHO DITADO: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96570A-4FB8-8218-6284-B098B167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799774"/>
              </p:ext>
            </p:extLst>
          </p:nvPr>
        </p:nvGraphicFramePr>
        <p:xfrm>
          <a:off x="4880348" y="2763936"/>
          <a:ext cx="5874043" cy="394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E2895A-B00B-29C7-D9A8-E7DA22DBD087}"/>
              </a:ext>
            </a:extLst>
          </p:cNvPr>
          <p:cNvSpPr txBox="1"/>
          <p:nvPr/>
        </p:nvSpPr>
        <p:spPr>
          <a:xfrm>
            <a:off x="5558972" y="2367171"/>
            <a:ext cx="587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94DE9-DD78-4690-BEC9-1B789DDD5A15}"/>
              </a:ext>
            </a:extLst>
          </p:cNvPr>
          <p:cNvSpPr txBox="1"/>
          <p:nvPr/>
        </p:nvSpPr>
        <p:spPr>
          <a:xfrm>
            <a:off x="2739180" y="2179161"/>
            <a:ext cx="869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“É melhor prevenir do que remediar.”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EA8F3-FBB8-2BDA-25B8-EEABA80C79BE}"/>
              </a:ext>
            </a:extLst>
          </p:cNvPr>
          <p:cNvSpPr txBox="1"/>
          <p:nvPr/>
        </p:nvSpPr>
        <p:spPr>
          <a:xfrm>
            <a:off x="1166304" y="3724544"/>
            <a:ext cx="10266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Investir tempo e recursos na prevenção de conflitos pode economizar dinheiro, proteger o patrimônio e garantir transações imobiliárias bem sucedidas.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A0CA98-FBD5-2134-FCE4-36EF38B4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3" y="1159263"/>
            <a:ext cx="1852246" cy="16596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8C819D-9E0B-A636-038E-D6CEECC8136E}"/>
              </a:ext>
            </a:extLst>
          </p:cNvPr>
          <p:cNvSpPr txBox="1"/>
          <p:nvPr/>
        </p:nvSpPr>
        <p:spPr>
          <a:xfrm>
            <a:off x="8932625" y="5864188"/>
            <a:ext cx="364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00986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3D0B0-61FC-44E8-56DB-11B6444CAC34}"/>
              </a:ext>
            </a:extLst>
          </p:cNvPr>
          <p:cNvSpPr/>
          <p:nvPr/>
        </p:nvSpPr>
        <p:spPr>
          <a:xfrm>
            <a:off x="0" y="0"/>
            <a:ext cx="12192000" cy="1252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4800" dirty="0">
              <a:solidFill>
                <a:schemeClr val="bg1">
                  <a:lumMod val="9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96570A-4FB8-8218-6284-B098B16701D3}"/>
              </a:ext>
            </a:extLst>
          </p:cNvPr>
          <p:cNvGraphicFramePr/>
          <p:nvPr/>
        </p:nvGraphicFramePr>
        <p:xfrm>
          <a:off x="4880348" y="2763936"/>
          <a:ext cx="5874043" cy="394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E2895A-B00B-29C7-D9A8-E7DA22DBD087}"/>
              </a:ext>
            </a:extLst>
          </p:cNvPr>
          <p:cNvSpPr txBox="1"/>
          <p:nvPr/>
        </p:nvSpPr>
        <p:spPr>
          <a:xfrm>
            <a:off x="5558972" y="2367171"/>
            <a:ext cx="587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8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323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Baskerville Old Face</vt:lpstr>
      <vt:lpstr>Calibri</vt:lpstr>
      <vt:lpstr>Calibri Light</vt:lpstr>
      <vt:lpstr>Georgia</vt:lpstr>
      <vt:lpstr>Office Theme</vt:lpstr>
      <vt:lpstr>DIREITO PREVENTIVO IMOBILIÁRIO </vt:lpstr>
      <vt:lpstr>PowerPoint Presentation</vt:lpstr>
      <vt:lpstr>O QUE É O DIREITO PREVENTIVO IMOBILIÁRIO?</vt:lpstr>
      <vt:lpstr>IMPORTÂNCIA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PREVENTIVO IMOBILIÁRIO</dc:title>
  <dc:creator>Lucia Montenegro</dc:creator>
  <cp:lastModifiedBy>Lucia Montenegro</cp:lastModifiedBy>
  <cp:revision>8</cp:revision>
  <dcterms:created xsi:type="dcterms:W3CDTF">2023-10-16T19:26:18Z</dcterms:created>
  <dcterms:modified xsi:type="dcterms:W3CDTF">2023-10-26T17:08:38Z</dcterms:modified>
</cp:coreProperties>
</file>